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9515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28"/>
  </p:normalViewPr>
  <p:slideViewPr>
    <p:cSldViewPr snapToGrid="0" snapToObjects="1">
      <p:cViewPr varScale="1">
        <p:scale>
          <a:sx n="119" d="100"/>
          <a:sy n="119" d="100"/>
        </p:scale>
        <p:origin x="312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67B991B-1E51-0A21-2606-790E5BB656F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1EB8174C-5446-C145-F2AB-72429FBAC0C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DAB58CCF-AE76-E41C-ACF7-4B4BAB13A5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8191B47E-E64D-AD22-C6AB-08D5A13FD8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17A7566C-EECC-6537-A9F0-AA0ECE0D4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696528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542CF64-B4CD-09B7-D03D-FA6B39017F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925597E1-60E0-B0E6-79B2-9FCD751AFC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BD29AF13-C9FF-E2E1-AB9E-F5671A0034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9F6C99CE-EC7B-D66D-A7F6-D131E4030A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9C7C82AC-5CB4-2EEF-CD6F-4B7A7D57E5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19119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53E8E448-02E8-B508-CB79-13918A60AC0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60CAFBC3-D7F1-506A-A3A0-F6EC23CD6CF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7B1079D1-4AB6-47A1-9FDC-281A241BB0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F11632CE-29E6-7E43-7340-F12E87233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4B914806-C180-68BF-9837-BB4C79A5E3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69198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DED30F5-5437-D3D4-7556-6E4DB62F8A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5066A9F-F9A7-B0D3-7121-302928715E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8DC2C011-9D40-1D1F-977F-92FC682741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FD95031A-9546-07F9-FECD-15A47EFA2C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82C1F662-3BEF-AAD3-01F1-414171FF25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136819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5DE4933-A6A7-C0CA-C91F-FDDAF10141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D3C4B757-E2E1-D74A-85F9-B4944269A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4F789592-4409-462F-A165-195DA8A410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AC6E9591-642F-EF3F-3061-73E48A1254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FEA4C4C0-BCF8-9F5E-4AAA-908BB106F1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42897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023D361-ACE0-41EE-EBD2-5443873871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94F4DD0-FD8A-C1DA-C9C1-2870CD6BC59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3FA390C9-3431-627C-E2A8-095BEDD1D6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2582E7C7-8900-CF56-8F97-FC1A4034BA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1C450041-6011-E43D-86D2-330369444E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C31097EA-FF3B-D67E-F4E4-8250C5CC77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970789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0554DBF-0FB7-84D8-B0BF-13F0B8FBB8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80267BF4-DF94-710E-FC7F-D42283AF99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72A079B3-F93E-312F-DE6B-8F1BDC49FB2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35FB7600-705F-92BF-3135-960C7397BAD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0434537B-A940-4EB4-8230-A7C9EB9FE3E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58FE92BF-2193-ED83-FBB8-17FC21991B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FDA58876-C9E8-7A49-9F1A-8030201918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43897BD1-31CA-FA24-00DA-199B9548D0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10870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20DEB8B-DB47-09E8-7FBB-303FCCA9C2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FB519FD9-FEA0-7E77-2261-E8A4225C7A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7F5C8D73-72EA-81F2-6D36-5A16B8A38A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9093E0F3-C0E4-5C0A-CD11-7CF5876F9E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547802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42EA636F-2E88-4575-72F3-56C4587EEA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37C80681-4F11-DF66-1259-3A50304C86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F193A3FC-E2AF-7A86-D96B-33461F73BD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06515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9F185DF-E4D6-673F-9785-1FA0B83F2A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20AE98D-B36B-C170-C1FD-0F6F45FD79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C5ED974F-9CC5-183C-CA27-03CA31E752B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401BE6DC-5A4C-9A8B-1318-155A71DF3F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AEFFC91D-845A-DCA1-AC17-F7CB320F9B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7E3918EC-AFF8-5027-6A1D-895C6CE6A0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983524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506BF46-7769-0621-3460-0A7D367628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C879D3A9-8D41-C31A-00BA-E888F443BF5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E74145C6-09F5-6520-897E-BBF9EB11CD1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E832AF68-9800-51B5-7243-A2413AD2D6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21F5DA86-2D94-A66E-FE08-C1FE9A0ADE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4C7EBFC4-9151-186F-349D-BC5D25641F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388508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6DC4A0E-786D-99F3-F9A0-B522BF2672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016831F7-BAC4-E1C5-BDEA-07DF2CFF4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FC841AEF-DD1D-B440-BE94-6E456E6C792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31CB50-E1EA-454F-B507-41A2F14A2A36}" type="datetimeFigureOut">
              <a:rPr lang="ru-RU" smtClean="0"/>
              <a:t>04.07.2022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DD76923C-D6DA-DB50-AA33-F517DAF3796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6D87A6A9-5FEA-A7C0-47B8-2044F861137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3953CC-68DA-1A4E-8CAA-3C14630AB29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24999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689F78CC-64AD-2E2D-D644-746FF98896DD}"/>
              </a:ext>
            </a:extLst>
          </p:cNvPr>
          <p:cNvSpPr txBox="1"/>
          <p:nvPr/>
        </p:nvSpPr>
        <p:spPr>
          <a:xfrm>
            <a:off x="6337805" y="405095"/>
            <a:ext cx="5174815" cy="61863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900" b="1" dirty="0">
                <a:solidFill>
                  <a:srgbClr val="795156"/>
                </a:solidFill>
              </a:rPr>
              <a:t>РЕГИСТРАЦИЯ РОЖДЕНИЯ С ЭЛЕКТРОННЫМ МЕДИЦИНСКИМ ДОКУМЕНТОМ </a:t>
            </a:r>
          </a:p>
          <a:p>
            <a:pPr fontAlgn="base"/>
            <a:r>
              <a:rPr lang="ru-RU" sz="900" dirty="0">
                <a:solidFill>
                  <a:srgbClr val="795156"/>
                </a:solidFill>
              </a:rPr>
              <a:t>Электронный </a:t>
            </a:r>
            <a:r>
              <a:rPr lang="ru-RU" sz="900">
                <a:solidFill>
                  <a:srgbClr val="795156"/>
                </a:solidFill>
              </a:rPr>
              <a:t>медицинский документ </a:t>
            </a:r>
            <a:r>
              <a:rPr lang="ru-RU" sz="900" dirty="0">
                <a:solidFill>
                  <a:srgbClr val="795156"/>
                </a:solidFill>
              </a:rPr>
              <a:t>оформляется с вашего согласия и передаётся </a:t>
            </a:r>
            <a:r>
              <a:rPr lang="ru-RU" sz="900">
                <a:solidFill>
                  <a:srgbClr val="795156"/>
                </a:solidFill>
              </a:rPr>
              <a:t>медицинской </a:t>
            </a:r>
            <a:br>
              <a:rPr lang="ru-RU" sz="900">
                <a:solidFill>
                  <a:srgbClr val="795156"/>
                </a:solidFill>
              </a:rPr>
            </a:br>
            <a:r>
              <a:rPr lang="ru-RU" sz="900">
                <a:solidFill>
                  <a:srgbClr val="795156"/>
                </a:solidFill>
              </a:rPr>
              <a:t>организацией </a:t>
            </a:r>
            <a:r>
              <a:rPr lang="ru-RU" sz="900" dirty="0">
                <a:solidFill>
                  <a:srgbClr val="795156"/>
                </a:solidFill>
              </a:rPr>
              <a:t>на </a:t>
            </a:r>
            <a:r>
              <a:rPr lang="ru-RU" sz="900">
                <a:solidFill>
                  <a:srgbClr val="795156"/>
                </a:solidFill>
              </a:rPr>
              <a:t>Госуслуги в </a:t>
            </a:r>
            <a:r>
              <a:rPr lang="ru-RU" sz="900" dirty="0">
                <a:solidFill>
                  <a:srgbClr val="795156"/>
                </a:solidFill>
              </a:rPr>
              <a:t>электронном виде </a:t>
            </a:r>
            <a:br>
              <a:rPr lang="en-US" sz="900" dirty="0">
                <a:solidFill>
                  <a:srgbClr val="795156"/>
                </a:solidFill>
              </a:rPr>
            </a:br>
            <a:r>
              <a:rPr lang="ru-RU" sz="900" b="1" dirty="0">
                <a:solidFill>
                  <a:srgbClr val="795156"/>
                </a:solidFill>
              </a:rPr>
              <a:t>Об оформлении электронного медицинского документа</a:t>
            </a:r>
            <a:endParaRPr lang="ru-RU" sz="900" dirty="0">
              <a:solidFill>
                <a:srgbClr val="795156"/>
              </a:solidFill>
            </a:endParaRP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Электронный медицинский документ может оформить только мать ребенка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После поступления электронного медицинского документа на Госуслуги поступит уведомление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о его получении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Из уведомления можно перейти сразу к заявлению на регистрацию рождения с электронным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медицинским документом</a:t>
            </a:r>
          </a:p>
          <a:p>
            <a:r>
              <a:rPr lang="ru-RU" sz="900" b="1" dirty="0">
                <a:solidFill>
                  <a:srgbClr val="795156"/>
                </a:solidFill>
              </a:rPr>
              <a:t>О регистрации рождения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Подать заявление на регистрацию рождения можно только на Госуслугах, при этом родители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ребенка должны быть зарегистрированы на Госуслугах и иметь подтвержденные учетные записи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Заявление уже будет заполнено сведениями о матери ребенка и сведениями о браке из личного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кабинета матери, а также сведениями о ребенке из электронного медицинского документа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Регистрация рождения происходит удаленно (без личного посещения органа ЗАГС)</a:t>
            </a:r>
          </a:p>
          <a:p>
            <a:r>
              <a:rPr lang="ru-RU" sz="900" b="1" dirty="0">
                <a:solidFill>
                  <a:srgbClr val="795156"/>
                </a:solidFill>
              </a:rPr>
              <a:t>О свидетельстве о рождении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Свидетельство о рождении можно получить: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 - сразу, выбрав удобную дату и время,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 - не получать совсем;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 - получить позже: лично в загсе или на Госуслугах, воспользовавшись услугой по выдаче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повторного свидетельства (бесплатно)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Зарегистрировать рождение и получить свидетельство о рождении можно в одном органе ЗАГС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или в разных (в том числе в разных субъектах РФ)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Для получения свидетельства о рождении потребуется только паспорт одного из родителей,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остальные документы сотруднику органа ЗАГС не нужны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В личный кабинет на Госуслугах поступят сначала сведения о регистрации рождения, а после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получения свидетельства о рождении – сведения о свидетельстве</a:t>
            </a:r>
            <a:br>
              <a:rPr lang="ru-RU" sz="900" dirty="0">
                <a:solidFill>
                  <a:srgbClr val="795156"/>
                </a:solidFill>
              </a:rPr>
            </a:br>
            <a:endParaRPr lang="ru-RU" sz="900" dirty="0">
              <a:solidFill>
                <a:srgbClr val="795156"/>
              </a:solidFill>
            </a:endParaRPr>
          </a:p>
          <a:p>
            <a:pPr fontAlgn="base"/>
            <a:r>
              <a:rPr lang="ru-RU" sz="900" b="1" dirty="0">
                <a:solidFill>
                  <a:srgbClr val="795156"/>
                </a:solidFill>
              </a:rPr>
              <a:t>РЕГИСТРАЦИЯ РОЖДЕНИЯ С МЕДИЦИНСКИМ ДОКУМЕНТОМ НА БУМАЖНОМ НОСИТЕЛЕ</a:t>
            </a:r>
            <a:br>
              <a:rPr lang="en-US" sz="900" b="1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Медицинский документ на бумажном носителе — это документ с печатью и подписью врача,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который выдают на руки получателю</a:t>
            </a:r>
            <a:endParaRPr lang="ru-RU" sz="900" b="1" dirty="0">
              <a:solidFill>
                <a:srgbClr val="795156"/>
              </a:solidFill>
            </a:endParaRPr>
          </a:p>
          <a:p>
            <a:pPr fontAlgn="base"/>
            <a:r>
              <a:rPr lang="ru-RU" sz="900" b="1" dirty="0">
                <a:solidFill>
                  <a:srgbClr val="795156"/>
                </a:solidFill>
              </a:rPr>
              <a:t>Об оформлении медицинского документа на бумажном носителе</a:t>
            </a:r>
            <a:endParaRPr lang="ru-RU" sz="900" dirty="0">
              <a:solidFill>
                <a:srgbClr val="795156"/>
              </a:solidFill>
            </a:endParaRP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Медицинский документ на бумажном носителе может оформить любой получатель</a:t>
            </a:r>
          </a:p>
          <a:p>
            <a:r>
              <a:rPr lang="ru-RU" sz="900" b="1" dirty="0">
                <a:solidFill>
                  <a:srgbClr val="795156"/>
                </a:solidFill>
              </a:rPr>
              <a:t>О регистрации рождения и получения свидетельства о рождении</a:t>
            </a:r>
            <a:endParaRPr lang="ru-RU" sz="900" dirty="0">
              <a:solidFill>
                <a:srgbClr val="795156"/>
              </a:solidFill>
            </a:endParaRP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Заявление можно подать на Госуслугах или лично в загсе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При подаче заявления на Госуслугах заявление уже будет заполнено сведениями о матери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ребенка и сведениями о браке из личного кабинета матери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Регистрация рождения и получение свидетельства о рождении происходит при личном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посещении органа ЗАГС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Для получения свидетельства о рождении потребуется предъявить паспорта обоих родителей,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свидетельство о браке и медицинский документ на бумажном носителе</a:t>
            </a:r>
          </a:p>
          <a:p>
            <a:pPr marL="171450" indent="-171450">
              <a:buFont typeface="Wingdings" pitchFamily="2" charset="2"/>
              <a:buChar char="ü"/>
            </a:pPr>
            <a:r>
              <a:rPr lang="ru-RU" sz="900" dirty="0">
                <a:solidFill>
                  <a:srgbClr val="795156"/>
                </a:solidFill>
              </a:rPr>
              <a:t>В личный кабинет на Госуслугах сведения о регистрации рождения и сведения о полученном </a:t>
            </a:r>
            <a:br>
              <a:rPr lang="ru-RU" sz="900" dirty="0">
                <a:solidFill>
                  <a:srgbClr val="795156"/>
                </a:solidFill>
              </a:rPr>
            </a:br>
            <a:r>
              <a:rPr lang="ru-RU" sz="900" dirty="0">
                <a:solidFill>
                  <a:srgbClr val="795156"/>
                </a:solidFill>
              </a:rPr>
              <a:t>свидетельстве о рождении</a:t>
            </a:r>
            <a:endParaRPr lang="ru-RU" sz="1100" dirty="0">
              <a:solidFill>
                <a:srgbClr val="795156"/>
              </a:solidFill>
            </a:endParaRP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7812460E-4DAF-433A-A49D-E2ED393932D5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alphaModFix amt="7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9926" t="10185" r="23116"/>
          <a:stretch/>
        </p:blipFill>
        <p:spPr bwMode="auto">
          <a:xfrm>
            <a:off x="1685924" y="1928339"/>
            <a:ext cx="4410075" cy="4629624"/>
          </a:xfrm>
          <a:prstGeom prst="rect">
            <a:avLst/>
          </a:prstGeom>
          <a:noFill/>
          <a:effectLst>
            <a:softEdge rad="409227"/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ACEF0428-4708-A746-33A1-6C520B711B7D}"/>
              </a:ext>
            </a:extLst>
          </p:cNvPr>
          <p:cNvSpPr txBox="1"/>
          <p:nvPr/>
        </p:nvSpPr>
        <p:spPr>
          <a:xfrm>
            <a:off x="679380" y="425330"/>
            <a:ext cx="4140877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4000" dirty="0">
                <a:solidFill>
                  <a:srgbClr val="795156"/>
                </a:solidFill>
                <a:latin typeface="Mistral" panose="03090702030407020403" pitchFamily="66" charset="0"/>
                <a:ea typeface="Xingkai SC Light" panose="02010600040101010101" pitchFamily="2" charset="-122"/>
              </a:rPr>
              <a:t>Как зарегистрировать </a:t>
            </a:r>
            <a:br>
              <a:rPr lang="ru-RU" sz="4000" dirty="0">
                <a:solidFill>
                  <a:srgbClr val="795156"/>
                </a:solidFill>
                <a:latin typeface="Mistral" panose="03090702030407020403" pitchFamily="66" charset="0"/>
                <a:ea typeface="Xingkai SC Light" panose="02010600040101010101" pitchFamily="2" charset="-122"/>
              </a:rPr>
            </a:br>
            <a:r>
              <a:rPr lang="ru-RU" sz="4000" dirty="0">
                <a:solidFill>
                  <a:srgbClr val="795156"/>
                </a:solidFill>
                <a:latin typeface="Mistral" panose="03090702030407020403" pitchFamily="66" charset="0"/>
                <a:ea typeface="Xingkai SC Light" panose="02010600040101010101" pitchFamily="2" charset="-122"/>
              </a:rPr>
              <a:t>рождение ребенка</a:t>
            </a:r>
          </a:p>
        </p:txBody>
      </p:sp>
    </p:spTree>
    <p:extLst>
      <p:ext uri="{BB962C8B-B14F-4D97-AF65-F5344CB8AC3E}">
        <p14:creationId xmlns:p14="http://schemas.microsoft.com/office/powerpoint/2010/main" val="44351360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154</TotalTime>
  <Words>392</Words>
  <Application>Microsoft Macintosh PowerPoint</Application>
  <PresentationFormat>Широкоэкранный</PresentationFormat>
  <Paragraphs>24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Mistral</vt:lpstr>
      <vt:lpstr>Wingdings</vt:lpstr>
      <vt:lpstr>Тема Office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Microsoft Office User</dc:creator>
  <cp:lastModifiedBy>Microsoft Office User</cp:lastModifiedBy>
  <cp:revision>3</cp:revision>
  <dcterms:created xsi:type="dcterms:W3CDTF">2022-06-29T12:17:13Z</dcterms:created>
  <dcterms:modified xsi:type="dcterms:W3CDTF">2022-07-04T14:15:06Z</dcterms:modified>
</cp:coreProperties>
</file>

<file path=docProps/thumbnail.jpeg>
</file>